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6" r:id="rId4"/>
    <p:sldId id="260" r:id="rId5"/>
    <p:sldId id="272" r:id="rId6"/>
    <p:sldId id="281" r:id="rId7"/>
    <p:sldId id="273" r:id="rId8"/>
    <p:sldId id="279" r:id="rId9"/>
    <p:sldId id="262" r:id="rId10"/>
    <p:sldId id="282" r:id="rId11"/>
    <p:sldId id="283" r:id="rId12"/>
    <p:sldId id="275" r:id="rId13"/>
    <p:sldId id="284" r:id="rId14"/>
    <p:sldId id="287" r:id="rId15"/>
    <p:sldId id="286" r:id="rId16"/>
    <p:sldId id="263" r:id="rId17"/>
    <p:sldId id="285"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2562F7-6586-407D-8F94-B3E1BD0034B8}">
          <p14:sldIdLst>
            <p14:sldId id="257"/>
            <p14:sldId id="258"/>
            <p14:sldId id="276"/>
            <p14:sldId id="260"/>
            <p14:sldId id="272"/>
            <p14:sldId id="281"/>
            <p14:sldId id="273"/>
            <p14:sldId id="279"/>
            <p14:sldId id="262"/>
            <p14:sldId id="282"/>
            <p14:sldId id="283"/>
            <p14:sldId id="275"/>
            <p14:sldId id="284"/>
            <p14:sldId id="287"/>
            <p14:sldId id="286"/>
            <p14:sldId id="263"/>
            <p14:sldId id="285"/>
            <p14:sldId id="270"/>
          </p14:sldIdLst>
        </p14:section>
        <p14:section name="Untitled Section" id="{D90851C0-2E25-40B4-AFF5-2CAA6B087FF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varScale="1">
        <p:scale>
          <a:sx n="67" d="100"/>
          <a:sy n="67" d="100"/>
        </p:scale>
        <p:origin x="640"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5400" b="1" dirty="0">
                <a:latin typeface="Calibri" panose="020F0502020204030204" pitchFamily="34" charset="0"/>
                <a:cs typeface="Calibri" panose="020F0502020204030204" pitchFamily="34" charset="0"/>
              </a:rPr>
              <a:t>IMAGE CLASSIFICATION ON CIFAR-10</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685193"/>
          </a:xfrm>
        </p:spPr>
        <p:txBody>
          <a:bodyPr>
            <a:normAutofit/>
          </a:bodyPr>
          <a:lstStyle/>
          <a:p>
            <a:r>
              <a:rPr lang="en-US" b="1" dirty="0">
                <a:solidFill>
                  <a:schemeClr val="tx1">
                    <a:lumMod val="85000"/>
                    <a:lumOff val="15000"/>
                  </a:schemeClr>
                </a:solidFill>
                <a:latin typeface="Calibri" panose="020F0502020204030204" pitchFamily="34" charset="0"/>
                <a:cs typeface="Calibri" panose="020F0502020204030204" pitchFamily="34" charset="0"/>
              </a:rPr>
              <a:t>INSTRUCTOR: Mehdi  ZARGHAM</a:t>
            </a:r>
          </a:p>
          <a:p>
            <a:r>
              <a:rPr lang="en-US" dirty="0">
                <a:solidFill>
                  <a:schemeClr val="tx1">
                    <a:lumMod val="85000"/>
                    <a:lumOff val="15000"/>
                  </a:schemeClr>
                </a:solidFill>
                <a:latin typeface="Calibri" panose="020F0502020204030204" pitchFamily="34" charset="0"/>
                <a:cs typeface="Calibri" panose="020F0502020204030204" pitchFamily="34" charset="0"/>
              </a:rPr>
              <a:t>			-Karthik nimma</a:t>
            </a:r>
          </a:p>
          <a:p>
            <a:r>
              <a:rPr lang="en-US" dirty="0">
                <a:solidFill>
                  <a:schemeClr val="tx1">
                    <a:lumMod val="85000"/>
                    <a:lumOff val="15000"/>
                  </a:schemeClr>
                </a:solidFill>
                <a:latin typeface="Calibri" panose="020F0502020204030204" pitchFamily="34" charset="0"/>
                <a:cs typeface="Calibri" panose="020F0502020204030204" pitchFamily="34" charset="0"/>
              </a:rPr>
              <a:t>			-Maheen tanveer</a:t>
            </a:r>
            <a:endParaRPr lang="en-US" sz="2800"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3559" y="291471"/>
            <a:ext cx="1641452" cy="1641452"/>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chor="b">
            <a:normAutofit/>
          </a:bodyPr>
          <a:lstStyle/>
          <a:p>
            <a:r>
              <a:rPr lang="en-US"/>
              <a:t>EARLY STOPPING</a:t>
            </a:r>
            <a:br>
              <a:rPr lang="en-US" b="1" dirty="0"/>
            </a:br>
            <a:endParaRPr lang="en-US" dirty="0"/>
          </a:p>
        </p:txBody>
      </p:sp>
      <p:pic>
        <p:nvPicPr>
          <p:cNvPr id="5" name="Picture 4"/>
          <p:cNvPicPr>
            <a:picLocks noChangeAspect="1"/>
          </p:cNvPicPr>
          <p:nvPr/>
        </p:nvPicPr>
        <p:blipFill>
          <a:blip r:embed="rId2"/>
          <a:stretch>
            <a:fillRect/>
          </a:stretch>
        </p:blipFill>
        <p:spPr>
          <a:xfrm>
            <a:off x="1138238" y="2228850"/>
            <a:ext cx="8158162" cy="131512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756C7C13-EE39-4491-8426-E5DDB413A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26" y="3752851"/>
            <a:ext cx="11898274" cy="2181224"/>
          </a:xfrm>
          <a:prstGeom prst="rect">
            <a:avLst/>
          </a:prstGeom>
        </p:spPr>
      </p:pic>
    </p:spTree>
    <p:extLst>
      <p:ext uri="{BB962C8B-B14F-4D97-AF65-F5344CB8AC3E}">
        <p14:creationId xmlns:p14="http://schemas.microsoft.com/office/powerpoint/2010/main" val="98259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A7A378-F5EE-4A0A-9248-FB645A7EC95D}"/>
              </a:ext>
            </a:extLst>
          </p:cNvPr>
          <p:cNvPicPr/>
          <p:nvPr/>
        </p:nvPicPr>
        <p:blipFill>
          <a:blip r:embed="rId2"/>
          <a:stretch>
            <a:fillRect/>
          </a:stretch>
        </p:blipFill>
        <p:spPr>
          <a:xfrm>
            <a:off x="641075" y="-12009"/>
            <a:ext cx="4974534" cy="3160643"/>
          </a:xfrm>
          <a:prstGeom prst="rect">
            <a:avLst/>
          </a:prstGeom>
        </p:spPr>
      </p:pic>
      <p:pic>
        <p:nvPicPr>
          <p:cNvPr id="8" name="Picture 7">
            <a:extLst>
              <a:ext uri="{FF2B5EF4-FFF2-40B4-BE49-F238E27FC236}">
                <a16:creationId xmlns:a16="http://schemas.microsoft.com/office/drawing/2014/main" id="{D17DB10A-F757-43F4-B367-AEF09C83474F}"/>
              </a:ext>
            </a:extLst>
          </p:cNvPr>
          <p:cNvPicPr/>
          <p:nvPr/>
        </p:nvPicPr>
        <p:blipFill>
          <a:blip r:embed="rId3"/>
          <a:stretch>
            <a:fillRect/>
          </a:stretch>
        </p:blipFill>
        <p:spPr>
          <a:xfrm>
            <a:off x="641075" y="3513718"/>
            <a:ext cx="5222324" cy="2723088"/>
          </a:xfrm>
          <a:prstGeom prst="rect">
            <a:avLst/>
          </a:prstGeom>
        </p:spPr>
      </p:pic>
      <p:sp>
        <p:nvSpPr>
          <p:cNvPr id="5" name="TextBox 4">
            <a:extLst>
              <a:ext uri="{FF2B5EF4-FFF2-40B4-BE49-F238E27FC236}">
                <a16:creationId xmlns:a16="http://schemas.microsoft.com/office/drawing/2014/main" id="{D80DE8FB-2B63-470B-92E0-12A6601E0B7F}"/>
              </a:ext>
            </a:extLst>
          </p:cNvPr>
          <p:cNvSpPr txBox="1"/>
          <p:nvPr/>
        </p:nvSpPr>
        <p:spPr>
          <a:xfrm>
            <a:off x="5723698" y="1328530"/>
            <a:ext cx="3781839" cy="707886"/>
          </a:xfrm>
          <a:prstGeom prst="rect">
            <a:avLst/>
          </a:prstGeom>
          <a:noFill/>
        </p:spPr>
        <p:txBody>
          <a:bodyPr wrap="square" rtlCol="0">
            <a:spAutoFit/>
          </a:bodyPr>
          <a:lstStyle/>
          <a:p>
            <a:r>
              <a:rPr lang="en-US" sz="2000" b="1" dirty="0">
                <a:solidFill>
                  <a:srgbClr val="0070C0"/>
                </a:solidFill>
              </a:rPr>
              <a:t>Loss</a:t>
            </a:r>
            <a:r>
              <a:rPr lang="en-US" sz="2000" dirty="0"/>
              <a:t>      –  </a:t>
            </a:r>
            <a:r>
              <a:rPr lang="en-US" sz="2000" dirty="0">
                <a:highlight>
                  <a:srgbClr val="00FF00"/>
                </a:highlight>
              </a:rPr>
              <a:t>0.18</a:t>
            </a:r>
            <a:r>
              <a:rPr lang="en-US" sz="2000" dirty="0"/>
              <a:t>     </a:t>
            </a:r>
          </a:p>
          <a:p>
            <a:r>
              <a:rPr lang="en-US" sz="2000" b="1" dirty="0" err="1">
                <a:solidFill>
                  <a:schemeClr val="accent2"/>
                </a:solidFill>
              </a:rPr>
              <a:t>Val_loss</a:t>
            </a:r>
            <a:r>
              <a:rPr lang="en-US" sz="2000" b="1" dirty="0">
                <a:solidFill>
                  <a:schemeClr val="accent2"/>
                </a:solidFill>
              </a:rPr>
              <a:t> </a:t>
            </a:r>
            <a:r>
              <a:rPr lang="en-US" sz="2000" dirty="0"/>
              <a:t>– </a:t>
            </a:r>
            <a:r>
              <a:rPr lang="en-US" sz="2000" dirty="0">
                <a:highlight>
                  <a:srgbClr val="FF0000"/>
                </a:highlight>
              </a:rPr>
              <a:t>0.75</a:t>
            </a:r>
          </a:p>
        </p:txBody>
      </p:sp>
      <p:sp>
        <p:nvSpPr>
          <p:cNvPr id="6" name="TextBox 5">
            <a:extLst>
              <a:ext uri="{FF2B5EF4-FFF2-40B4-BE49-F238E27FC236}">
                <a16:creationId xmlns:a16="http://schemas.microsoft.com/office/drawing/2014/main" id="{5F370501-0119-4E02-965D-BBC77B96837F}"/>
              </a:ext>
            </a:extLst>
          </p:cNvPr>
          <p:cNvSpPr txBox="1"/>
          <p:nvPr/>
        </p:nvSpPr>
        <p:spPr>
          <a:xfrm>
            <a:off x="5723698" y="4175254"/>
            <a:ext cx="3275630" cy="707886"/>
          </a:xfrm>
          <a:prstGeom prst="rect">
            <a:avLst/>
          </a:prstGeom>
          <a:noFill/>
        </p:spPr>
        <p:txBody>
          <a:bodyPr wrap="square" rtlCol="0">
            <a:spAutoFit/>
          </a:bodyPr>
          <a:lstStyle/>
          <a:p>
            <a:r>
              <a:rPr lang="en-US" sz="2000" b="1" dirty="0">
                <a:solidFill>
                  <a:srgbClr val="0070C0"/>
                </a:solidFill>
              </a:rPr>
              <a:t>Accuracy</a:t>
            </a:r>
            <a:r>
              <a:rPr lang="en-US" sz="2000" dirty="0"/>
              <a:t> –   </a:t>
            </a:r>
            <a:r>
              <a:rPr lang="en-US" sz="2000" dirty="0">
                <a:highlight>
                  <a:srgbClr val="00FF00"/>
                </a:highlight>
              </a:rPr>
              <a:t>97.2%</a:t>
            </a:r>
            <a:r>
              <a:rPr lang="en-US" sz="2000" dirty="0"/>
              <a:t>     </a:t>
            </a:r>
          </a:p>
          <a:p>
            <a:r>
              <a:rPr lang="en-US" sz="2000" b="1" dirty="0" err="1">
                <a:solidFill>
                  <a:schemeClr val="accent2"/>
                </a:solidFill>
              </a:rPr>
              <a:t>Val_Acc</a:t>
            </a:r>
            <a:r>
              <a:rPr lang="en-US" sz="2000" b="1" dirty="0">
                <a:solidFill>
                  <a:schemeClr val="accent2"/>
                </a:solidFill>
              </a:rPr>
              <a:t> </a:t>
            </a:r>
            <a:r>
              <a:rPr lang="en-US" sz="2000" dirty="0"/>
              <a:t>–     </a:t>
            </a:r>
            <a:r>
              <a:rPr lang="en-US" sz="2000" dirty="0">
                <a:highlight>
                  <a:srgbClr val="FF0000"/>
                </a:highlight>
              </a:rPr>
              <a:t>81.78%</a:t>
            </a:r>
          </a:p>
        </p:txBody>
      </p:sp>
      <p:sp>
        <p:nvSpPr>
          <p:cNvPr id="10" name="TextBox 9">
            <a:extLst>
              <a:ext uri="{FF2B5EF4-FFF2-40B4-BE49-F238E27FC236}">
                <a16:creationId xmlns:a16="http://schemas.microsoft.com/office/drawing/2014/main" id="{8EBA67DA-707C-4067-9164-DE10BE1E31AA}"/>
              </a:ext>
            </a:extLst>
          </p:cNvPr>
          <p:cNvSpPr txBox="1"/>
          <p:nvPr/>
        </p:nvSpPr>
        <p:spPr>
          <a:xfrm>
            <a:off x="6696075" y="2438400"/>
            <a:ext cx="5167313" cy="584775"/>
          </a:xfrm>
          <a:prstGeom prst="rect">
            <a:avLst/>
          </a:prstGeom>
          <a:noFill/>
        </p:spPr>
        <p:txBody>
          <a:bodyPr wrap="square" rtlCol="0">
            <a:spAutoFit/>
          </a:bodyPr>
          <a:lstStyle/>
          <a:p>
            <a:r>
              <a:rPr lang="en-US" sz="3200" b="1" dirty="0"/>
              <a:t>Without Augmentation</a:t>
            </a:r>
            <a:endParaRPr lang="en-US" b="1" dirty="0"/>
          </a:p>
        </p:txBody>
      </p:sp>
    </p:spTree>
    <p:extLst>
      <p:ext uri="{BB962C8B-B14F-4D97-AF65-F5344CB8AC3E}">
        <p14:creationId xmlns:p14="http://schemas.microsoft.com/office/powerpoint/2010/main" val="188418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55" y="398999"/>
            <a:ext cx="10058400" cy="1450757"/>
          </a:xfrm>
        </p:spPr>
        <p:txBody>
          <a:bodyPr>
            <a:normAutofit/>
          </a:bodyPr>
          <a:lstStyle/>
          <a:p>
            <a:r>
              <a:rPr lang="en-US" sz="4400" dirty="0">
                <a:latin typeface="Calibri" panose="020F0502020204030204" pitchFamily="34" charset="0"/>
                <a:cs typeface="Calibri" panose="020F0502020204030204" pitchFamily="34" charset="0"/>
              </a:rPr>
              <a:t>Let’s Improve our model</a:t>
            </a:r>
          </a:p>
        </p:txBody>
      </p:sp>
      <p:sp>
        <p:nvSpPr>
          <p:cNvPr id="4" name="Content Placeholder 3"/>
          <p:cNvSpPr>
            <a:spLocks noGrp="1"/>
          </p:cNvSpPr>
          <p:nvPr>
            <p:ph sz="half" idx="2"/>
          </p:nvPr>
        </p:nvSpPr>
        <p:spPr>
          <a:xfrm>
            <a:off x="515155" y="2223932"/>
            <a:ext cx="6014433" cy="2064734"/>
          </a:xfrm>
        </p:spPr>
        <p:txBody>
          <a:bodyPr>
            <a:normAutofit/>
          </a:bodyPr>
          <a:lstStyle/>
          <a:p>
            <a:r>
              <a:rPr lang="en-US" sz="1800" dirty="0">
                <a:latin typeface="Calibri" panose="020F0502020204030204" pitchFamily="34" charset="0"/>
                <a:cs typeface="Calibri" panose="020F0502020204030204" pitchFamily="34" charset="0"/>
              </a:rPr>
              <a:t>Deep learning algorithms often perform better with more data.</a:t>
            </a:r>
          </a:p>
          <a:p>
            <a:r>
              <a:rPr lang="en-US" sz="2400" b="1" dirty="0">
                <a:latin typeface="Calibri" panose="020F0502020204030204" pitchFamily="34" charset="0"/>
                <a:cs typeface="Calibri" panose="020F0502020204030204" pitchFamily="34" charset="0"/>
              </a:rPr>
              <a:t>Data augmentation </a:t>
            </a:r>
            <a:r>
              <a:rPr lang="en-US" sz="1800" dirty="0">
                <a:latin typeface="Calibri" panose="020F0502020204030204" pitchFamily="34" charset="0"/>
                <a:cs typeface="Calibri" panose="020F0502020204030204" pitchFamily="34" charset="0"/>
              </a:rPr>
              <a:t>artificially creates new data, derived from the given data set to help generalize the model. </a:t>
            </a:r>
          </a:p>
        </p:txBody>
      </p:sp>
      <p:pic>
        <p:nvPicPr>
          <p:cNvPr id="5" name="Content Placeholder 4"/>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404481" y="2082705"/>
            <a:ext cx="3954685" cy="3786388"/>
          </a:xfrm>
          <a:prstGeom prst="rect">
            <a:avLst/>
          </a:prstGeom>
        </p:spPr>
      </p:pic>
      <p:pic>
        <p:nvPicPr>
          <p:cNvPr id="6" name="Picture 5"/>
          <p:cNvPicPr/>
          <p:nvPr/>
        </p:nvPicPr>
        <p:blipFill>
          <a:blip r:embed="rId3"/>
          <a:stretch>
            <a:fillRect/>
          </a:stretch>
        </p:blipFill>
        <p:spPr>
          <a:xfrm>
            <a:off x="515155" y="4404575"/>
            <a:ext cx="6632620" cy="1464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141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0DE8FB-2B63-470B-92E0-12A6601E0B7F}"/>
              </a:ext>
            </a:extLst>
          </p:cNvPr>
          <p:cNvSpPr txBox="1"/>
          <p:nvPr/>
        </p:nvSpPr>
        <p:spPr>
          <a:xfrm>
            <a:off x="5723698" y="1328530"/>
            <a:ext cx="3781839" cy="707886"/>
          </a:xfrm>
          <a:prstGeom prst="rect">
            <a:avLst/>
          </a:prstGeom>
          <a:noFill/>
        </p:spPr>
        <p:txBody>
          <a:bodyPr wrap="square" rtlCol="0">
            <a:spAutoFit/>
          </a:bodyPr>
          <a:lstStyle/>
          <a:p>
            <a:r>
              <a:rPr lang="en-US" sz="2000" b="1" dirty="0">
                <a:solidFill>
                  <a:srgbClr val="0070C0"/>
                </a:solidFill>
              </a:rPr>
              <a:t>Loss</a:t>
            </a:r>
            <a:r>
              <a:rPr lang="en-US" sz="2000" dirty="0"/>
              <a:t>       –   </a:t>
            </a:r>
            <a:r>
              <a:rPr lang="en-US" sz="2000" dirty="0">
                <a:highlight>
                  <a:srgbClr val="00FF00"/>
                </a:highlight>
              </a:rPr>
              <a:t>0.26</a:t>
            </a:r>
            <a:r>
              <a:rPr lang="en-US" sz="2000" dirty="0"/>
              <a:t>     </a:t>
            </a:r>
          </a:p>
          <a:p>
            <a:r>
              <a:rPr lang="en-US" sz="2000" b="1" dirty="0" err="1">
                <a:solidFill>
                  <a:schemeClr val="accent2"/>
                </a:solidFill>
              </a:rPr>
              <a:t>Val_loss</a:t>
            </a:r>
            <a:r>
              <a:rPr lang="en-US" sz="2000" b="1" dirty="0">
                <a:solidFill>
                  <a:schemeClr val="accent2"/>
                </a:solidFill>
              </a:rPr>
              <a:t> </a:t>
            </a:r>
            <a:r>
              <a:rPr lang="en-US" sz="2000" dirty="0"/>
              <a:t>–   </a:t>
            </a:r>
            <a:r>
              <a:rPr lang="en-US" sz="2000" dirty="0">
                <a:highlight>
                  <a:srgbClr val="FFFF00"/>
                </a:highlight>
              </a:rPr>
              <a:t>0.37</a:t>
            </a:r>
          </a:p>
        </p:txBody>
      </p:sp>
      <p:sp>
        <p:nvSpPr>
          <p:cNvPr id="6" name="TextBox 5">
            <a:extLst>
              <a:ext uri="{FF2B5EF4-FFF2-40B4-BE49-F238E27FC236}">
                <a16:creationId xmlns:a16="http://schemas.microsoft.com/office/drawing/2014/main" id="{5F370501-0119-4E02-965D-BBC77B96837F}"/>
              </a:ext>
            </a:extLst>
          </p:cNvPr>
          <p:cNvSpPr txBox="1"/>
          <p:nvPr/>
        </p:nvSpPr>
        <p:spPr>
          <a:xfrm>
            <a:off x="5723698" y="4175254"/>
            <a:ext cx="3275630" cy="707886"/>
          </a:xfrm>
          <a:prstGeom prst="rect">
            <a:avLst/>
          </a:prstGeom>
          <a:noFill/>
        </p:spPr>
        <p:txBody>
          <a:bodyPr wrap="square" rtlCol="0">
            <a:spAutoFit/>
          </a:bodyPr>
          <a:lstStyle/>
          <a:p>
            <a:r>
              <a:rPr lang="en-US" sz="2000" b="1" dirty="0">
                <a:solidFill>
                  <a:srgbClr val="0070C0"/>
                </a:solidFill>
              </a:rPr>
              <a:t>Accuracy</a:t>
            </a:r>
            <a:r>
              <a:rPr lang="en-US" sz="2000" dirty="0"/>
              <a:t> –   </a:t>
            </a:r>
            <a:r>
              <a:rPr lang="en-US" sz="2000" dirty="0">
                <a:highlight>
                  <a:srgbClr val="00FF00"/>
                </a:highlight>
              </a:rPr>
              <a:t>91.8%</a:t>
            </a:r>
            <a:r>
              <a:rPr lang="en-US" sz="2000" dirty="0"/>
              <a:t>     </a:t>
            </a:r>
          </a:p>
          <a:p>
            <a:r>
              <a:rPr lang="en-US" sz="2000" b="1" dirty="0" err="1">
                <a:solidFill>
                  <a:schemeClr val="accent2"/>
                </a:solidFill>
              </a:rPr>
              <a:t>Val_Acc</a:t>
            </a:r>
            <a:r>
              <a:rPr lang="en-US" sz="2000" b="1" dirty="0">
                <a:solidFill>
                  <a:schemeClr val="accent2"/>
                </a:solidFill>
              </a:rPr>
              <a:t> </a:t>
            </a:r>
            <a:r>
              <a:rPr lang="en-US" sz="2000" dirty="0"/>
              <a:t>–     </a:t>
            </a:r>
            <a:r>
              <a:rPr lang="en-US" sz="2000" dirty="0">
                <a:highlight>
                  <a:srgbClr val="FFFF00"/>
                </a:highlight>
              </a:rPr>
              <a:t>88.1%</a:t>
            </a:r>
          </a:p>
        </p:txBody>
      </p:sp>
      <p:sp>
        <p:nvSpPr>
          <p:cNvPr id="10" name="TextBox 9">
            <a:extLst>
              <a:ext uri="{FF2B5EF4-FFF2-40B4-BE49-F238E27FC236}">
                <a16:creationId xmlns:a16="http://schemas.microsoft.com/office/drawing/2014/main" id="{8EBA67DA-707C-4067-9164-DE10BE1E31AA}"/>
              </a:ext>
            </a:extLst>
          </p:cNvPr>
          <p:cNvSpPr txBox="1"/>
          <p:nvPr/>
        </p:nvSpPr>
        <p:spPr>
          <a:xfrm>
            <a:off x="6696075" y="2438400"/>
            <a:ext cx="5167313" cy="584775"/>
          </a:xfrm>
          <a:prstGeom prst="rect">
            <a:avLst/>
          </a:prstGeom>
          <a:noFill/>
        </p:spPr>
        <p:txBody>
          <a:bodyPr wrap="square" rtlCol="0">
            <a:spAutoFit/>
          </a:bodyPr>
          <a:lstStyle/>
          <a:p>
            <a:r>
              <a:rPr lang="en-US" sz="3200" b="1" dirty="0"/>
              <a:t>With Augmentation</a:t>
            </a:r>
            <a:endParaRPr lang="en-US" b="1" dirty="0"/>
          </a:p>
        </p:txBody>
      </p:sp>
      <p:pic>
        <p:nvPicPr>
          <p:cNvPr id="9" name="Picture 8">
            <a:extLst>
              <a:ext uri="{FF2B5EF4-FFF2-40B4-BE49-F238E27FC236}">
                <a16:creationId xmlns:a16="http://schemas.microsoft.com/office/drawing/2014/main" id="{B412A033-A80B-4BC9-A984-0C40EB8918C4}"/>
              </a:ext>
            </a:extLst>
          </p:cNvPr>
          <p:cNvPicPr/>
          <p:nvPr/>
        </p:nvPicPr>
        <p:blipFill>
          <a:blip r:embed="rId2"/>
          <a:stretch>
            <a:fillRect/>
          </a:stretch>
        </p:blipFill>
        <p:spPr>
          <a:xfrm>
            <a:off x="965200" y="585470"/>
            <a:ext cx="3997326" cy="2723088"/>
          </a:xfrm>
          <a:prstGeom prst="rect">
            <a:avLst/>
          </a:prstGeom>
        </p:spPr>
      </p:pic>
      <p:pic>
        <p:nvPicPr>
          <p:cNvPr id="11" name="Picture 10">
            <a:extLst>
              <a:ext uri="{FF2B5EF4-FFF2-40B4-BE49-F238E27FC236}">
                <a16:creationId xmlns:a16="http://schemas.microsoft.com/office/drawing/2014/main" id="{F8F76279-09CC-4AD0-8385-2C529E885FA6}"/>
              </a:ext>
            </a:extLst>
          </p:cNvPr>
          <p:cNvPicPr/>
          <p:nvPr/>
        </p:nvPicPr>
        <p:blipFill>
          <a:blip r:embed="rId3"/>
          <a:stretch>
            <a:fillRect/>
          </a:stretch>
        </p:blipFill>
        <p:spPr>
          <a:xfrm>
            <a:off x="965199" y="3475036"/>
            <a:ext cx="4302126" cy="2659064"/>
          </a:xfrm>
          <a:prstGeom prst="rect">
            <a:avLst/>
          </a:prstGeom>
        </p:spPr>
      </p:pic>
    </p:spTree>
    <p:extLst>
      <p:ext uri="{BB962C8B-B14F-4D97-AF65-F5344CB8AC3E}">
        <p14:creationId xmlns:p14="http://schemas.microsoft.com/office/powerpoint/2010/main" val="421785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EF324F-8CB7-4796-9297-B0FE22109B9B}"/>
              </a:ext>
            </a:extLst>
          </p:cNvPr>
          <p:cNvPicPr/>
          <p:nvPr/>
        </p:nvPicPr>
        <p:blipFill>
          <a:blip r:embed="rId2"/>
          <a:stretch>
            <a:fillRect/>
          </a:stretch>
        </p:blipFill>
        <p:spPr>
          <a:xfrm>
            <a:off x="4393565" y="171726"/>
            <a:ext cx="3855292" cy="3105288"/>
          </a:xfrm>
          <a:prstGeom prst="rect">
            <a:avLst/>
          </a:prstGeom>
        </p:spPr>
      </p:pic>
      <p:pic>
        <p:nvPicPr>
          <p:cNvPr id="12" name="Picture 11">
            <a:extLst>
              <a:ext uri="{FF2B5EF4-FFF2-40B4-BE49-F238E27FC236}">
                <a16:creationId xmlns:a16="http://schemas.microsoft.com/office/drawing/2014/main" id="{54AE84D7-FAC4-4012-9F45-26AE9966559B}"/>
              </a:ext>
            </a:extLst>
          </p:cNvPr>
          <p:cNvPicPr/>
          <p:nvPr/>
        </p:nvPicPr>
        <p:blipFill>
          <a:blip r:embed="rId3"/>
          <a:stretch>
            <a:fillRect/>
          </a:stretch>
        </p:blipFill>
        <p:spPr>
          <a:xfrm>
            <a:off x="7979120" y="171726"/>
            <a:ext cx="3855292" cy="3086237"/>
          </a:xfrm>
          <a:prstGeom prst="rect">
            <a:avLst/>
          </a:prstGeom>
        </p:spPr>
      </p:pic>
      <p:pic>
        <p:nvPicPr>
          <p:cNvPr id="13" name="Picture 12">
            <a:extLst>
              <a:ext uri="{FF2B5EF4-FFF2-40B4-BE49-F238E27FC236}">
                <a16:creationId xmlns:a16="http://schemas.microsoft.com/office/drawing/2014/main" id="{24EEFC8D-8625-4ED3-8166-66776331296C}"/>
              </a:ext>
            </a:extLst>
          </p:cNvPr>
          <p:cNvPicPr/>
          <p:nvPr/>
        </p:nvPicPr>
        <p:blipFill>
          <a:blip r:embed="rId4"/>
          <a:stretch>
            <a:fillRect/>
          </a:stretch>
        </p:blipFill>
        <p:spPr>
          <a:xfrm>
            <a:off x="4562476" y="3277014"/>
            <a:ext cx="3558732" cy="2876522"/>
          </a:xfrm>
          <a:prstGeom prst="rect">
            <a:avLst/>
          </a:prstGeom>
        </p:spPr>
      </p:pic>
      <p:pic>
        <p:nvPicPr>
          <p:cNvPr id="14" name="Picture 13">
            <a:extLst>
              <a:ext uri="{FF2B5EF4-FFF2-40B4-BE49-F238E27FC236}">
                <a16:creationId xmlns:a16="http://schemas.microsoft.com/office/drawing/2014/main" id="{AFC67AA3-1BA1-4E74-B6EB-0A8302790A93}"/>
              </a:ext>
            </a:extLst>
          </p:cNvPr>
          <p:cNvPicPr/>
          <p:nvPr/>
        </p:nvPicPr>
        <p:blipFill>
          <a:blip r:embed="rId5"/>
          <a:stretch>
            <a:fillRect/>
          </a:stretch>
        </p:blipFill>
        <p:spPr>
          <a:xfrm>
            <a:off x="8348704" y="3277014"/>
            <a:ext cx="3316797" cy="2842702"/>
          </a:xfrm>
          <a:prstGeom prst="rect">
            <a:avLst/>
          </a:prstGeom>
        </p:spPr>
      </p:pic>
      <p:sp>
        <p:nvSpPr>
          <p:cNvPr id="7" name="TextBox 6">
            <a:extLst>
              <a:ext uri="{FF2B5EF4-FFF2-40B4-BE49-F238E27FC236}">
                <a16:creationId xmlns:a16="http://schemas.microsoft.com/office/drawing/2014/main" id="{78A30419-1B17-4651-8C5C-1C34FA222C3C}"/>
              </a:ext>
            </a:extLst>
          </p:cNvPr>
          <p:cNvSpPr txBox="1"/>
          <p:nvPr/>
        </p:nvSpPr>
        <p:spPr>
          <a:xfrm>
            <a:off x="814388" y="1500188"/>
            <a:ext cx="328136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Correctly Classified</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EEA226B-F089-4A75-AC61-5B4DE0660D2D}"/>
              </a:ext>
            </a:extLst>
          </p:cNvPr>
          <p:cNvSpPr txBox="1"/>
          <p:nvPr/>
        </p:nvSpPr>
        <p:spPr>
          <a:xfrm>
            <a:off x="600076" y="3605213"/>
            <a:ext cx="349567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Misclassified</a:t>
            </a:r>
          </a:p>
        </p:txBody>
      </p:sp>
    </p:spTree>
    <p:extLst>
      <p:ext uri="{BB962C8B-B14F-4D97-AF65-F5344CB8AC3E}">
        <p14:creationId xmlns:p14="http://schemas.microsoft.com/office/powerpoint/2010/main" val="342877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74100-AADC-4144-B7FE-4B850E15AC76}"/>
              </a:ext>
            </a:extLst>
          </p:cNvPr>
          <p:cNvPicPr>
            <a:picLocks noChangeAspect="1"/>
          </p:cNvPicPr>
          <p:nvPr/>
        </p:nvPicPr>
        <p:blipFill>
          <a:blip r:embed="rId2"/>
          <a:stretch>
            <a:fillRect/>
          </a:stretch>
        </p:blipFill>
        <p:spPr>
          <a:xfrm>
            <a:off x="580091" y="0"/>
            <a:ext cx="4460705" cy="4309128"/>
          </a:xfrm>
          <a:prstGeom prst="rect">
            <a:avLst/>
          </a:prstGeom>
        </p:spPr>
      </p:pic>
      <p:pic>
        <p:nvPicPr>
          <p:cNvPr id="3" name="Picture 2">
            <a:extLst>
              <a:ext uri="{FF2B5EF4-FFF2-40B4-BE49-F238E27FC236}">
                <a16:creationId xmlns:a16="http://schemas.microsoft.com/office/drawing/2014/main" id="{F701D773-08DE-4747-BBA7-4AB001A7C723}"/>
              </a:ext>
            </a:extLst>
          </p:cNvPr>
          <p:cNvPicPr>
            <a:picLocks noChangeAspect="1"/>
          </p:cNvPicPr>
          <p:nvPr/>
        </p:nvPicPr>
        <p:blipFill>
          <a:blip r:embed="rId3"/>
          <a:stretch>
            <a:fillRect/>
          </a:stretch>
        </p:blipFill>
        <p:spPr>
          <a:xfrm>
            <a:off x="6783457" y="0"/>
            <a:ext cx="4630720" cy="4188460"/>
          </a:xfrm>
          <a:prstGeom prst="rect">
            <a:avLst/>
          </a:prstGeom>
        </p:spPr>
      </p:pic>
      <p:pic>
        <p:nvPicPr>
          <p:cNvPr id="4" name="Picture 3">
            <a:extLst>
              <a:ext uri="{FF2B5EF4-FFF2-40B4-BE49-F238E27FC236}">
                <a16:creationId xmlns:a16="http://schemas.microsoft.com/office/drawing/2014/main" id="{6B05EC49-ED6F-434A-BFA7-7B6C5B07D086}"/>
              </a:ext>
            </a:extLst>
          </p:cNvPr>
          <p:cNvPicPr>
            <a:picLocks noChangeAspect="1"/>
          </p:cNvPicPr>
          <p:nvPr/>
        </p:nvPicPr>
        <p:blipFill>
          <a:blip r:embed="rId4"/>
          <a:stretch>
            <a:fillRect/>
          </a:stretch>
        </p:blipFill>
        <p:spPr>
          <a:xfrm>
            <a:off x="2186608" y="4361770"/>
            <a:ext cx="7046844" cy="1974425"/>
          </a:xfrm>
          <a:prstGeom prst="rect">
            <a:avLst/>
          </a:prstGeom>
        </p:spPr>
      </p:pic>
    </p:spTree>
    <p:extLst>
      <p:ext uri="{BB962C8B-B14F-4D97-AF65-F5344CB8AC3E}">
        <p14:creationId xmlns:p14="http://schemas.microsoft.com/office/powerpoint/2010/main" val="1947486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6CEA7-EAE9-49A6-A3F4-56A93D3524B8}"/>
              </a:ext>
            </a:extLst>
          </p:cNvPr>
          <p:cNvSpPr>
            <a:spLocks noGrp="1"/>
          </p:cNvSpPr>
          <p:nvPr>
            <p:ph type="title"/>
          </p:nvPr>
        </p:nvSpPr>
        <p:spPr>
          <a:xfrm>
            <a:off x="707817" y="402513"/>
            <a:ext cx="10058400" cy="1450757"/>
          </a:xfrm>
        </p:spPr>
        <p:txBody>
          <a:bodyPr>
            <a:normAutofit/>
          </a:bodyPr>
          <a:lstStyle/>
          <a:p>
            <a:r>
              <a:rPr lang="en-US" sz="4400" dirty="0">
                <a:latin typeface="Calibri" panose="020F0502020204030204" pitchFamily="34" charset="0"/>
                <a:cs typeface="Calibri" panose="020F0502020204030204" pitchFamily="34" charset="0"/>
              </a:rPr>
              <a:t>CONFUSION MATRIX</a:t>
            </a:r>
          </a:p>
        </p:txBody>
      </p:sp>
      <p:sp>
        <p:nvSpPr>
          <p:cNvPr id="13" name="Content Placeholder 3">
            <a:extLst>
              <a:ext uri="{FF2B5EF4-FFF2-40B4-BE49-F238E27FC236}">
                <a16:creationId xmlns:a16="http://schemas.microsoft.com/office/drawing/2014/main" id="{434CA5CC-B891-4C3C-AB83-67B20BF2F121}"/>
              </a:ext>
            </a:extLst>
          </p:cNvPr>
          <p:cNvSpPr>
            <a:spLocks noGrp="1"/>
          </p:cNvSpPr>
          <p:nvPr>
            <p:ph sz="half" idx="2"/>
          </p:nvPr>
        </p:nvSpPr>
        <p:spPr>
          <a:xfrm>
            <a:off x="6515944" y="2120900"/>
            <a:ext cx="4639736" cy="3748194"/>
          </a:xfrm>
        </p:spPr>
        <p:txBody>
          <a:bodyPr/>
          <a:lstStyle/>
          <a:p>
            <a:r>
              <a:rPr lang="en-US" b="1" dirty="0"/>
              <a:t>Confusion matrix </a:t>
            </a:r>
            <a:r>
              <a:rPr lang="en-US" dirty="0"/>
              <a:t>helps visualize how accurate our model is in classification.</a:t>
            </a:r>
          </a:p>
          <a:p>
            <a:r>
              <a:rPr lang="en-US" dirty="0"/>
              <a:t>The confusion matrix suggests that model classifies with very high accuracy in most cases.</a:t>
            </a:r>
          </a:p>
          <a:p>
            <a:r>
              <a:rPr lang="en-US" dirty="0"/>
              <a:t>The </a:t>
            </a:r>
            <a:r>
              <a:rPr lang="en-US" b="1" dirty="0"/>
              <a:t>bright diagonal </a:t>
            </a:r>
            <a:r>
              <a:rPr lang="en-US" dirty="0"/>
              <a:t>represents </a:t>
            </a:r>
            <a:r>
              <a:rPr lang="en-US" b="1" dirty="0"/>
              <a:t>correctly classified images</a:t>
            </a:r>
          </a:p>
        </p:txBody>
      </p:sp>
      <p:pic>
        <p:nvPicPr>
          <p:cNvPr id="5" name="Picture 4"/>
          <p:cNvPicPr/>
          <p:nvPr/>
        </p:nvPicPr>
        <p:blipFill>
          <a:blip r:embed="rId2"/>
          <a:stretch>
            <a:fillRect/>
          </a:stretch>
        </p:blipFill>
        <p:spPr>
          <a:xfrm>
            <a:off x="707817" y="2120900"/>
            <a:ext cx="5418663" cy="4138232"/>
          </a:xfrm>
          <a:prstGeom prst="rect">
            <a:avLst/>
          </a:prstGeom>
        </p:spPr>
      </p:pic>
      <p:pic>
        <p:nvPicPr>
          <p:cNvPr id="6" name="Picture 5"/>
          <p:cNvPicPr/>
          <p:nvPr/>
        </p:nvPicPr>
        <p:blipFill>
          <a:blip r:embed="rId3"/>
          <a:stretch>
            <a:fillRect/>
          </a:stretch>
        </p:blipFill>
        <p:spPr>
          <a:xfrm>
            <a:off x="6515944" y="4803820"/>
            <a:ext cx="5591175" cy="1197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411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091E8DC-D5E3-4501-B310-2B454F6E1597}"/>
              </a:ext>
            </a:extLst>
          </p:cNvPr>
          <p:cNvSpPr>
            <a:spLocks noGrp="1"/>
          </p:cNvSpPr>
          <p:nvPr>
            <p:ph type="title"/>
          </p:nvPr>
        </p:nvSpPr>
        <p:spPr>
          <a:xfrm>
            <a:off x="643466" y="786383"/>
            <a:ext cx="3517567" cy="2093975"/>
          </a:xfrm>
        </p:spPr>
        <p:txBody>
          <a:bodyPr anchor="b">
            <a:normAutofit/>
          </a:bodyPr>
          <a:lstStyle/>
          <a:p>
            <a:r>
              <a:rPr lang="en-US" b="1" dirty="0"/>
              <a:t>Classification Report</a:t>
            </a:r>
          </a:p>
        </p:txBody>
      </p:sp>
      <p:pic>
        <p:nvPicPr>
          <p:cNvPr id="2" name="Picture 1">
            <a:extLst>
              <a:ext uri="{FF2B5EF4-FFF2-40B4-BE49-F238E27FC236}">
                <a16:creationId xmlns:a16="http://schemas.microsoft.com/office/drawing/2014/main" id="{B4EC86D1-8AE4-48F5-B761-6B425E93858B}"/>
              </a:ext>
            </a:extLst>
          </p:cNvPr>
          <p:cNvPicPr/>
          <p:nvPr/>
        </p:nvPicPr>
        <p:blipFill>
          <a:blip r:embed="rId2"/>
          <a:stretch>
            <a:fillRect/>
          </a:stretch>
        </p:blipFill>
        <p:spPr>
          <a:xfrm>
            <a:off x="4711147" y="1093303"/>
            <a:ext cx="7305261" cy="4318553"/>
          </a:xfrm>
          <a:prstGeom prst="rect">
            <a:avLst/>
          </a:prstGeom>
          <a:noFill/>
        </p:spPr>
      </p:pic>
      <p:sp>
        <p:nvSpPr>
          <p:cNvPr id="14" name="Content Placeholder 3">
            <a:extLst>
              <a:ext uri="{FF2B5EF4-FFF2-40B4-BE49-F238E27FC236}">
                <a16:creationId xmlns:a16="http://schemas.microsoft.com/office/drawing/2014/main" id="{99805C41-A357-4B96-BEB9-6A6C26C6A25F}"/>
              </a:ext>
            </a:extLst>
          </p:cNvPr>
          <p:cNvSpPr>
            <a:spLocks noGrp="1"/>
          </p:cNvSpPr>
          <p:nvPr>
            <p:ph type="body" sz="half" idx="2"/>
          </p:nvPr>
        </p:nvSpPr>
        <p:spPr>
          <a:xfrm>
            <a:off x="643465" y="3043050"/>
            <a:ext cx="3517567" cy="3064505"/>
          </a:xfrm>
        </p:spPr>
        <p:txBody>
          <a:bodyPr>
            <a:normAutofit/>
          </a:bodyPr>
          <a:lstStyle/>
          <a:p>
            <a:r>
              <a:rPr lang="en-US" b="1"/>
              <a:t>Precision</a:t>
            </a:r>
            <a:r>
              <a:rPr lang="en-US"/>
              <a:t> — What percent of your predictions were correct?</a:t>
            </a:r>
          </a:p>
          <a:p>
            <a:r>
              <a:rPr lang="en-US" b="1"/>
              <a:t>Recall</a:t>
            </a:r>
            <a:r>
              <a:rPr lang="en-US"/>
              <a:t> — What percent of the positive cases did you catch?</a:t>
            </a:r>
          </a:p>
          <a:p>
            <a:r>
              <a:rPr lang="en-US" b="1"/>
              <a:t>F1 Score </a:t>
            </a:r>
            <a:r>
              <a:rPr lang="en-US"/>
              <a:t>– Higher the better</a:t>
            </a:r>
          </a:p>
          <a:p>
            <a:r>
              <a:rPr lang="en-US" b="1"/>
              <a:t>Support</a:t>
            </a:r>
            <a:r>
              <a:rPr lang="en-US"/>
              <a:t> is the number of occurrence of the given class in your dataset</a:t>
            </a:r>
          </a:p>
        </p:txBody>
      </p:sp>
    </p:spTree>
    <p:extLst>
      <p:ext uri="{BB962C8B-B14F-4D97-AF65-F5344CB8AC3E}">
        <p14:creationId xmlns:p14="http://schemas.microsoft.com/office/powerpoint/2010/main" val="388443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lnSpc>
                <a:spcPct val="100000"/>
              </a:lnSpc>
              <a:buNone/>
            </a:pPr>
            <a:r>
              <a:rPr lang="en-US" dirty="0">
                <a:latin typeface="Times New Roman" panose="02020603050405020304" pitchFamily="18" charset="0"/>
                <a:cs typeface="Times New Roman" panose="02020603050405020304" pitchFamily="18" charset="0"/>
              </a:rPr>
              <a:t>We conclude that overfitting is a major problem in deep learning. we have overcome this problem by following various techniques such as dropouts, image augmentation and callbacks. Each of these techniques is context dependent so there is no universal way of doing things to prevent overfitting. these techniques helped to reach very low validation loss and a higher validation accuracy. </a:t>
            </a:r>
          </a:p>
          <a:p>
            <a:pPr marL="0" indent="0" algn="just">
              <a:lnSpc>
                <a:spcPct val="100000"/>
              </a:lnSpc>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72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5E1F2F-E259-4EA8-9FFD-3A10AF541859}"/>
              </a:ext>
            </a:extLst>
          </p:cNvPr>
          <p:cNvSpPr>
            <a:spLocks noGrp="1"/>
          </p:cNvSpPr>
          <p:nvPr>
            <p:ph type="title"/>
          </p:nvPr>
        </p:nvSpPr>
        <p:spPr>
          <a:xfrm>
            <a:off x="1097280" y="286603"/>
            <a:ext cx="10058400" cy="1450757"/>
          </a:xfrm>
        </p:spPr>
        <p:txBody>
          <a:bodyPr anchor="b">
            <a:normAutofit/>
          </a:bodyPr>
          <a:lstStyle/>
          <a:p>
            <a:r>
              <a:rPr lang="en-US" sz="4400" dirty="0">
                <a:latin typeface="Calibri" panose="020F0502020204030204" pitchFamily="34" charset="0"/>
                <a:cs typeface="Calibri" panose="020F0502020204030204" pitchFamily="34" charset="0"/>
              </a:rPr>
              <a:t>CIFAR-10 DATASET</a:t>
            </a:r>
          </a:p>
        </p:txBody>
      </p:sp>
      <p:pic>
        <p:nvPicPr>
          <p:cNvPr id="5" name="Picture 4" descr="A picture containing sitting, room, old&#10;&#10;Description automatically generated">
            <a:extLst>
              <a:ext uri="{FF2B5EF4-FFF2-40B4-BE49-F238E27FC236}">
                <a16:creationId xmlns:a16="http://schemas.microsoft.com/office/drawing/2014/main" id="{93FAEBCB-A5D9-4857-8559-95DA7FFE86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2176" y="2128079"/>
            <a:ext cx="5099512" cy="3760891"/>
          </a:xfrm>
          <a:prstGeom prst="rect">
            <a:avLst/>
          </a:prstGeom>
          <a:noFill/>
        </p:spPr>
      </p:pic>
      <p:sp>
        <p:nvSpPr>
          <p:cNvPr id="8" name="TextBox 7">
            <a:extLst>
              <a:ext uri="{FF2B5EF4-FFF2-40B4-BE49-F238E27FC236}">
                <a16:creationId xmlns:a16="http://schemas.microsoft.com/office/drawing/2014/main" id="{DC0648B1-2693-4C09-9EF8-765AADFAD2E8}"/>
              </a:ext>
            </a:extLst>
          </p:cNvPr>
          <p:cNvSpPr txBox="1"/>
          <p:nvPr/>
        </p:nvSpPr>
        <p:spPr>
          <a:xfrm>
            <a:off x="637761" y="1951672"/>
            <a:ext cx="4885083"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Total: </a:t>
            </a:r>
            <a:r>
              <a:rPr lang="en-US" dirty="0">
                <a:latin typeface="Times New Roman" panose="02020603050405020304" pitchFamily="18" charset="0"/>
                <a:cs typeface="Times New Roman" panose="02020603050405020304" pitchFamily="18" charset="0"/>
              </a:rPr>
              <a:t>60,000 images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Image size: </a:t>
            </a:r>
            <a:r>
              <a:rPr lang="en-US" dirty="0">
                <a:latin typeface="Times New Roman" panose="02020603050405020304" pitchFamily="18" charset="0"/>
                <a:cs typeface="Times New Roman" panose="02020603050405020304" pitchFamily="18" charset="0"/>
              </a:rPr>
              <a:t>32x32</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Each class: </a:t>
            </a:r>
            <a:r>
              <a:rPr lang="en-US" dirty="0">
                <a:latin typeface="Times New Roman" panose="02020603050405020304" pitchFamily="18" charset="0"/>
                <a:cs typeface="Times New Roman" panose="02020603050405020304" pitchFamily="18" charset="0"/>
              </a:rPr>
              <a:t>6000 images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Training: </a:t>
            </a:r>
            <a:r>
              <a:rPr lang="en-US" dirty="0">
                <a:latin typeface="Times New Roman" panose="02020603050405020304" pitchFamily="18" charset="0"/>
                <a:cs typeface="Times New Roman" panose="02020603050405020304" pitchFamily="18" charset="0"/>
              </a:rPr>
              <a:t>50,000</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Testing : </a:t>
            </a:r>
            <a:r>
              <a:rPr lang="en-US" dirty="0">
                <a:latin typeface="Times New Roman" panose="02020603050405020304" pitchFamily="18" charset="0"/>
                <a:cs typeface="Times New Roman" panose="02020603050405020304" pitchFamily="18" charset="0"/>
              </a:rPr>
              <a:t>10,000</a:t>
            </a:r>
          </a:p>
        </p:txBody>
      </p:sp>
      <p:pic>
        <p:nvPicPr>
          <p:cNvPr id="12" name="Picture 11" descr="A picture containing bird, flower&#10;&#10;Description automatically generated">
            <a:extLst>
              <a:ext uri="{FF2B5EF4-FFF2-40B4-BE49-F238E27FC236}">
                <a16:creationId xmlns:a16="http://schemas.microsoft.com/office/drawing/2014/main" id="{53B7C009-D6A8-4EE0-9291-ECB2DF13B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708" y="3433763"/>
            <a:ext cx="3572059" cy="2705239"/>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9FA474-A272-48BA-A225-596DFDF9DA81}"/>
              </a:ext>
            </a:extLst>
          </p:cNvPr>
          <p:cNvSpPr/>
          <p:nvPr/>
        </p:nvSpPr>
        <p:spPr>
          <a:xfrm>
            <a:off x="414338" y="785812"/>
            <a:ext cx="1438275" cy="7078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CNN</a:t>
            </a:r>
          </a:p>
        </p:txBody>
      </p:sp>
      <p:sp>
        <p:nvSpPr>
          <p:cNvPr id="8" name="Rectangle: Rounded Corners 7">
            <a:extLst>
              <a:ext uri="{FF2B5EF4-FFF2-40B4-BE49-F238E27FC236}">
                <a16:creationId xmlns:a16="http://schemas.microsoft.com/office/drawing/2014/main" id="{FC179FB1-FA67-46C0-B18B-895869499F33}"/>
              </a:ext>
            </a:extLst>
          </p:cNvPr>
          <p:cNvSpPr/>
          <p:nvPr/>
        </p:nvSpPr>
        <p:spPr>
          <a:xfrm>
            <a:off x="2381251" y="733425"/>
            <a:ext cx="1438275" cy="760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Times New Roman" panose="02020603050405020304" pitchFamily="18" charset="0"/>
                <a:cs typeface="Times New Roman" panose="02020603050405020304" pitchFamily="18" charset="0"/>
              </a:rPr>
              <a:t>BatchNorm</a:t>
            </a:r>
            <a:endParaRPr lang="en-US"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4AA9FE-3926-4F94-9FE1-3BF3209C5657}"/>
              </a:ext>
            </a:extLst>
          </p:cNvPr>
          <p:cNvSpPr/>
          <p:nvPr/>
        </p:nvSpPr>
        <p:spPr>
          <a:xfrm>
            <a:off x="4557713" y="733425"/>
            <a:ext cx="1600200" cy="7602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CNN</a:t>
            </a:r>
          </a:p>
        </p:txBody>
      </p:sp>
      <p:sp>
        <p:nvSpPr>
          <p:cNvPr id="10" name="Rectangle: Rounded Corners 9">
            <a:extLst>
              <a:ext uri="{FF2B5EF4-FFF2-40B4-BE49-F238E27FC236}">
                <a16:creationId xmlns:a16="http://schemas.microsoft.com/office/drawing/2014/main" id="{06EE5777-765C-43E5-975E-D695F0AF8CF2}"/>
              </a:ext>
            </a:extLst>
          </p:cNvPr>
          <p:cNvSpPr/>
          <p:nvPr/>
        </p:nvSpPr>
        <p:spPr>
          <a:xfrm>
            <a:off x="6896100" y="733425"/>
            <a:ext cx="1490663" cy="760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Times New Roman" panose="02020603050405020304" pitchFamily="18" charset="0"/>
                <a:cs typeface="Times New Roman" panose="02020603050405020304" pitchFamily="18" charset="0"/>
              </a:rPr>
              <a:t>BatchNorm</a:t>
            </a:r>
            <a:endParaRPr lang="en-US" b="1"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9BE0CC20-8BBC-438E-A1C4-85492E9D1299}"/>
              </a:ext>
            </a:extLst>
          </p:cNvPr>
          <p:cNvSpPr/>
          <p:nvPr/>
        </p:nvSpPr>
        <p:spPr>
          <a:xfrm>
            <a:off x="9258301" y="657225"/>
            <a:ext cx="1952625" cy="8763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Times New Roman" panose="02020603050405020304" pitchFamily="18" charset="0"/>
                <a:cs typeface="Times New Roman" panose="02020603050405020304" pitchFamily="18" charset="0"/>
              </a:rPr>
              <a:t>Maxpooling</a:t>
            </a:r>
            <a:r>
              <a:rPr lang="en-US" b="1" dirty="0">
                <a:latin typeface="Times New Roman" panose="02020603050405020304" pitchFamily="18" charset="0"/>
                <a:cs typeface="Times New Roman" panose="02020603050405020304" pitchFamily="18" charset="0"/>
              </a:rPr>
              <a:t> 2x2 </a:t>
            </a:r>
          </a:p>
        </p:txBody>
      </p:sp>
      <p:sp>
        <p:nvSpPr>
          <p:cNvPr id="12" name="Arrow: Right 11">
            <a:extLst>
              <a:ext uri="{FF2B5EF4-FFF2-40B4-BE49-F238E27FC236}">
                <a16:creationId xmlns:a16="http://schemas.microsoft.com/office/drawing/2014/main" id="{58FE6B15-12B4-47AD-A17B-4146180D5EC6}"/>
              </a:ext>
            </a:extLst>
          </p:cNvPr>
          <p:cNvSpPr/>
          <p:nvPr/>
        </p:nvSpPr>
        <p:spPr>
          <a:xfrm>
            <a:off x="1852613" y="1083158"/>
            <a:ext cx="528638" cy="1341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B83866C-99A2-4338-974C-3B797AAD84EC}"/>
              </a:ext>
            </a:extLst>
          </p:cNvPr>
          <p:cNvSpPr/>
          <p:nvPr/>
        </p:nvSpPr>
        <p:spPr>
          <a:xfrm>
            <a:off x="3819526" y="1028700"/>
            <a:ext cx="681037" cy="1341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59DEC83-3F6A-4273-B310-E094CD9F8FD7}"/>
              </a:ext>
            </a:extLst>
          </p:cNvPr>
          <p:cNvSpPr/>
          <p:nvPr/>
        </p:nvSpPr>
        <p:spPr>
          <a:xfrm>
            <a:off x="6157913" y="1028700"/>
            <a:ext cx="738187" cy="1341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B1CED5-686B-4D95-8EC3-9380FAA0793E}"/>
              </a:ext>
            </a:extLst>
          </p:cNvPr>
          <p:cNvSpPr/>
          <p:nvPr/>
        </p:nvSpPr>
        <p:spPr>
          <a:xfrm>
            <a:off x="8386763" y="1083158"/>
            <a:ext cx="871538" cy="1341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6F9F2F7-A888-478F-ABB6-24FF11724BBD}"/>
              </a:ext>
            </a:extLst>
          </p:cNvPr>
          <p:cNvSpPr txBox="1"/>
          <p:nvPr/>
        </p:nvSpPr>
        <p:spPr>
          <a:xfrm>
            <a:off x="7834313" y="2081212"/>
            <a:ext cx="3709988" cy="1569660"/>
          </a:xfrm>
          <a:prstGeom prst="rect">
            <a:avLst/>
          </a:prstGeom>
          <a:noFill/>
        </p:spPr>
        <p:txBody>
          <a:bodyPr wrap="square" rtlCol="0">
            <a:spAutoFit/>
          </a:bodyPr>
          <a:lstStyle/>
          <a:p>
            <a:pPr algn="r"/>
            <a:r>
              <a:rPr lang="en-US" sz="9600" b="1" dirty="0">
                <a:latin typeface="Times New Roman" panose="02020603050405020304" pitchFamily="18" charset="0"/>
                <a:cs typeface="Times New Roman" panose="02020603050405020304" pitchFamily="18" charset="0"/>
              </a:rPr>
              <a:t>x3</a:t>
            </a:r>
            <a:endParaRPr lang="en-US" b="1"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8E9C677D-0082-4A9D-98A4-D0D1CC93463E}"/>
              </a:ext>
            </a:extLst>
          </p:cNvPr>
          <p:cNvPicPr/>
          <p:nvPr/>
        </p:nvPicPr>
        <p:blipFill>
          <a:blip r:embed="rId2"/>
          <a:stretch>
            <a:fillRect/>
          </a:stretch>
        </p:blipFill>
        <p:spPr>
          <a:xfrm>
            <a:off x="995798" y="1919631"/>
            <a:ext cx="7571940" cy="4119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598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D6188E5-2B1C-4849-B007-22D40E0A13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6752" y="509354"/>
            <a:ext cx="3900206" cy="2919646"/>
          </a:xfrm>
          <a:prstGeom prst="rect">
            <a:avLst/>
          </a:prstGeom>
        </p:spPr>
      </p:pic>
      <p:pic>
        <p:nvPicPr>
          <p:cNvPr id="5" name="Picture 4" descr="A picture containing tree, bird&#10;&#10;Description automatically generated">
            <a:extLst>
              <a:ext uri="{FF2B5EF4-FFF2-40B4-BE49-F238E27FC236}">
                <a16:creationId xmlns:a16="http://schemas.microsoft.com/office/drawing/2014/main" id="{889A9320-7B00-4557-A104-A2277540D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63" y="3605108"/>
            <a:ext cx="11570295" cy="2575057"/>
          </a:xfrm>
          <a:prstGeom prst="rect">
            <a:avLst/>
          </a:prstGeom>
        </p:spPr>
      </p:pic>
      <p:sp>
        <p:nvSpPr>
          <p:cNvPr id="6" name="TextBox 5">
            <a:extLst>
              <a:ext uri="{FF2B5EF4-FFF2-40B4-BE49-F238E27FC236}">
                <a16:creationId xmlns:a16="http://schemas.microsoft.com/office/drawing/2014/main" id="{82C92F6E-BDF9-4CA8-B0AF-5507FB70A056}"/>
              </a:ext>
            </a:extLst>
          </p:cNvPr>
          <p:cNvSpPr txBox="1"/>
          <p:nvPr/>
        </p:nvSpPr>
        <p:spPr>
          <a:xfrm>
            <a:off x="1119188" y="942975"/>
            <a:ext cx="7410450" cy="236988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Padding helps to maintain the same output dimensions after each convolution.</a:t>
            </a:r>
          </a:p>
          <a:p>
            <a:endParaRPr lang="en-US" sz="4400" dirty="0"/>
          </a:p>
          <a:p>
            <a:endParaRPr lang="en-US" sz="4000" dirty="0"/>
          </a:p>
        </p:txBody>
      </p:sp>
      <p:sp>
        <p:nvSpPr>
          <p:cNvPr id="7" name="TextBox 6">
            <a:extLst>
              <a:ext uri="{FF2B5EF4-FFF2-40B4-BE49-F238E27FC236}">
                <a16:creationId xmlns:a16="http://schemas.microsoft.com/office/drawing/2014/main" id="{4E314A31-4EEE-41CF-AEFC-8FC008F1204C}"/>
              </a:ext>
            </a:extLst>
          </p:cNvPr>
          <p:cNvSpPr txBox="1"/>
          <p:nvPr/>
        </p:nvSpPr>
        <p:spPr>
          <a:xfrm>
            <a:off x="6938963" y="4259185"/>
            <a:ext cx="1590675" cy="646331"/>
          </a:xfrm>
          <a:prstGeom prst="rect">
            <a:avLst/>
          </a:prstGeom>
          <a:noFill/>
        </p:spPr>
        <p:txBody>
          <a:bodyPr wrap="square" rtlCol="0">
            <a:spAutoFit/>
          </a:bodyPr>
          <a:lstStyle/>
          <a:p>
            <a:r>
              <a:rPr lang="en-US" b="1" dirty="0"/>
              <a:t>Without </a:t>
            </a:r>
            <a:r>
              <a:rPr lang="en-US" b="1" dirty="0">
                <a:latin typeface="Times New Roman" panose="02020603050405020304" pitchFamily="18" charset="0"/>
                <a:cs typeface="Times New Roman" panose="02020603050405020304" pitchFamily="18" charset="0"/>
              </a:rPr>
              <a:t>padding</a:t>
            </a:r>
          </a:p>
        </p:txBody>
      </p:sp>
      <p:sp>
        <p:nvSpPr>
          <p:cNvPr id="8" name="TextBox 7">
            <a:extLst>
              <a:ext uri="{FF2B5EF4-FFF2-40B4-BE49-F238E27FC236}">
                <a16:creationId xmlns:a16="http://schemas.microsoft.com/office/drawing/2014/main" id="{0652422B-53A5-4689-A602-C8498BAF7D3A}"/>
              </a:ext>
            </a:extLst>
          </p:cNvPr>
          <p:cNvSpPr txBox="1"/>
          <p:nvPr/>
        </p:nvSpPr>
        <p:spPr>
          <a:xfrm>
            <a:off x="9948863" y="3429000"/>
            <a:ext cx="189547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With padding=‘same’</a:t>
            </a:r>
          </a:p>
        </p:txBody>
      </p:sp>
    </p:spTree>
    <p:extLst>
      <p:ext uri="{BB962C8B-B14F-4D97-AF65-F5344CB8AC3E}">
        <p14:creationId xmlns:p14="http://schemas.microsoft.com/office/powerpoint/2010/main" val="192970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918" y="800234"/>
            <a:ext cx="8281116" cy="4819650"/>
          </a:xfrm>
          <a:prstGeom prst="rect">
            <a:avLst/>
          </a:prstGeom>
        </p:spPr>
      </p:pic>
    </p:spTree>
    <p:extLst>
      <p:ext uri="{BB962C8B-B14F-4D97-AF65-F5344CB8AC3E}">
        <p14:creationId xmlns:p14="http://schemas.microsoft.com/office/powerpoint/2010/main" val="234221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chor="b">
            <a:normAutofit/>
          </a:bodyPr>
          <a:lstStyle/>
          <a:p>
            <a:r>
              <a:rPr lang="en-US" dirty="0"/>
              <a:t>Batch Normalization</a:t>
            </a:r>
            <a:br>
              <a:rPr lang="en-US" dirty="0"/>
            </a:br>
            <a:endParaRPr lang="en-US" dirty="0"/>
          </a:p>
        </p:txBody>
      </p:sp>
      <p:sp>
        <p:nvSpPr>
          <p:cNvPr id="3" name="Content Placeholder 2"/>
          <p:cNvSpPr>
            <a:spLocks noGrp="1"/>
          </p:cNvSpPr>
          <p:nvPr>
            <p:ph idx="1"/>
          </p:nvPr>
        </p:nvSpPr>
        <p:spPr>
          <a:xfrm>
            <a:off x="1097280" y="2108201"/>
            <a:ext cx="10058400" cy="3760891"/>
          </a:xfrm>
        </p:spPr>
        <p:txBody>
          <a:bodyPr>
            <a:normAutofit/>
          </a:bodyPr>
          <a:lstStyle/>
          <a:p>
            <a:r>
              <a:rPr lang="en-US" dirty="0"/>
              <a:t>Since outliers rarely occurs, we can safely assume that in a batch the affect of outliers will be compensated if we normalize. By batch normalization, the outlier activations are reduced. Hence higher learning rates can be used to accelerate the learning process.</a:t>
            </a:r>
          </a:p>
          <a:p>
            <a:endParaRPr lang="en-US" dirty="0"/>
          </a:p>
        </p:txBody>
      </p:sp>
    </p:spTree>
    <p:extLst>
      <p:ext uri="{BB962C8B-B14F-4D97-AF65-F5344CB8AC3E}">
        <p14:creationId xmlns:p14="http://schemas.microsoft.com/office/powerpoint/2010/main" val="376884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x pooling.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3043" y="2188504"/>
            <a:ext cx="8178085" cy="3699523"/>
          </a:xfrm>
          <a:prstGeom prst="rect">
            <a:avLst/>
          </a:prstGeom>
        </p:spPr>
      </p:pic>
      <p:sp>
        <p:nvSpPr>
          <p:cNvPr id="4" name="TextBox 3"/>
          <p:cNvSpPr txBox="1"/>
          <p:nvPr/>
        </p:nvSpPr>
        <p:spPr>
          <a:xfrm>
            <a:off x="1004552" y="489397"/>
            <a:ext cx="7173532"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MAX POOLING</a:t>
            </a:r>
            <a:endParaRPr lang="en-US" sz="2000" dirty="0"/>
          </a:p>
        </p:txBody>
      </p:sp>
      <p:sp>
        <p:nvSpPr>
          <p:cNvPr id="5" name="Rectangle 4"/>
          <p:cNvSpPr/>
          <p:nvPr/>
        </p:nvSpPr>
        <p:spPr>
          <a:xfrm>
            <a:off x="1004552" y="1258838"/>
            <a:ext cx="10341735" cy="1302921"/>
          </a:xfrm>
          <a:prstGeom prst="rect">
            <a:avLst/>
          </a:prstGeom>
        </p:spPr>
        <p:txBody>
          <a:bodyPr wrap="square">
            <a:spAutoFit/>
          </a:bodyPr>
          <a:lstStyle/>
          <a:p>
            <a:pPr>
              <a:spcAft>
                <a:spcPts val="790"/>
              </a:spcAft>
            </a:pPr>
            <a:r>
              <a:rPr lang="en-US" dirty="0">
                <a:solidFill>
                  <a:srgbClr val="29303B"/>
                </a:solidFill>
                <a:latin typeface="Calibri" panose="020F0502020204030204" pitchFamily="34" charset="0"/>
                <a:ea typeface="Times New Roman" panose="02020603050405020304" pitchFamily="18" charset="0"/>
                <a:cs typeface="Calibri" panose="020F0502020204030204" pitchFamily="34" charset="0"/>
              </a:rPr>
              <a:t>Max pooling is used for down sampling. It will take each two by two square</a:t>
            </a:r>
            <a:r>
              <a:rPr lang="en-US" dirty="0">
                <a:latin typeface="Calibri" panose="020F0502020204030204" pitchFamily="34" charset="0"/>
                <a:ea typeface="Times New Roman" panose="02020603050405020304" pitchFamily="18" charset="0"/>
                <a:cs typeface="Calibri" panose="020F0502020204030204" pitchFamily="34" charset="0"/>
              </a:rPr>
              <a:t> </a:t>
            </a:r>
            <a:r>
              <a:rPr lang="en-US" dirty="0">
                <a:solidFill>
                  <a:srgbClr val="29303B"/>
                </a:solidFill>
                <a:latin typeface="Calibri" panose="020F0502020204030204" pitchFamily="34" charset="0"/>
                <a:ea typeface="Times New Roman" panose="02020603050405020304" pitchFamily="18" charset="0"/>
                <a:cs typeface="Calibri" panose="020F0502020204030204" pitchFamily="34" charset="0"/>
              </a:rPr>
              <a:t>of which there are four and just return the maximum value in each of those squares. </a:t>
            </a:r>
            <a:r>
              <a:rPr lang="en-US" dirty="0">
                <a:latin typeface="Calibri" panose="020F0502020204030204" pitchFamily="34" charset="0"/>
                <a:cs typeface="Calibri" panose="020F0502020204030204" pitchFamily="34" charset="0"/>
              </a:rPr>
              <a:t>Max pooling layer recognizes certain features no matter in whatever shape and size the input has been given.</a:t>
            </a:r>
          </a:p>
          <a:p>
            <a:pPr>
              <a:spcAft>
                <a:spcPts val="790"/>
              </a:spcAft>
            </a:pPr>
            <a:r>
              <a:rPr lang="en-US" dirty="0">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23073764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370" y="1579856"/>
            <a:ext cx="10058400" cy="746975"/>
          </a:xfrm>
        </p:spPr>
        <p:txBody>
          <a:bodyPr>
            <a:normAutofit fontScale="90000"/>
          </a:bodyPr>
          <a:lstStyle/>
          <a:p>
            <a:r>
              <a:rPr lang="en-US" sz="4900" dirty="0">
                <a:latin typeface="Calibri" panose="020F0502020204030204" pitchFamily="34" charset="0"/>
                <a:cs typeface="Calibri" panose="020F0502020204030204" pitchFamily="34" charset="0"/>
              </a:rPr>
              <a:t>DENSE NEURAL NETWORK</a:t>
            </a:r>
            <a:br>
              <a:rPr lang="en-US" dirty="0"/>
            </a:br>
            <a:endParaRPr lang="en-US" dirty="0"/>
          </a:p>
        </p:txBody>
      </p:sp>
      <p:sp>
        <p:nvSpPr>
          <p:cNvPr id="3" name="Content Placeholder 2"/>
          <p:cNvSpPr>
            <a:spLocks noGrp="1"/>
          </p:cNvSpPr>
          <p:nvPr>
            <p:ph sz="half" idx="1"/>
          </p:nvPr>
        </p:nvSpPr>
        <p:spPr>
          <a:xfrm>
            <a:off x="1097279" y="2120901"/>
            <a:ext cx="9270213" cy="1124576"/>
          </a:xfrm>
        </p:spPr>
        <p:txBody>
          <a:bodyPr>
            <a:normAutofit/>
          </a:bodyPr>
          <a:lstStyle/>
          <a:p>
            <a:r>
              <a:rPr lang="en-US" sz="1800" dirty="0">
                <a:latin typeface="Calibri" panose="020F0502020204030204" pitchFamily="34" charset="0"/>
                <a:cs typeface="Calibri" panose="020F0502020204030204" pitchFamily="34" charset="0"/>
              </a:rPr>
              <a:t>The hidden layer contains 1024 neurons which are connected to 10 neurons in the output layer. The number of neurons in the output layer equals the total number of classes.</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4893971" y="3387145"/>
            <a:ext cx="6722773" cy="188031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981370" y="3245477"/>
            <a:ext cx="3294416" cy="1754326"/>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Dropout</a:t>
            </a:r>
            <a:r>
              <a:rPr lang="en-US" dirty="0">
                <a:latin typeface="Calibri" panose="020F0502020204030204" pitchFamily="34" charset="0"/>
                <a:cs typeface="Calibri" panose="020F0502020204030204" pitchFamily="34" charset="0"/>
              </a:rPr>
              <a:t> technique is used to prevent the model from overfitting. This is achieved by randomly turning of few neurons in a layer.  We have set the dropout probability to 0.3</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8475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AF48-5526-4D99-A768-1D06206DA168}"/>
              </a:ext>
            </a:extLst>
          </p:cNvPr>
          <p:cNvSpPr>
            <a:spLocks noGrp="1"/>
          </p:cNvSpPr>
          <p:nvPr>
            <p:ph type="title"/>
          </p:nvPr>
        </p:nvSpPr>
        <p:spPr>
          <a:xfrm>
            <a:off x="643466" y="786383"/>
            <a:ext cx="3517567" cy="2093975"/>
          </a:xfrm>
        </p:spPr>
        <p:txBody>
          <a:bodyPr anchor="b">
            <a:normAutofit/>
          </a:bodyPr>
          <a:lstStyle/>
          <a:p>
            <a:r>
              <a:rPr lang="en-US" sz="3300" b="1" dirty="0" err="1"/>
              <a:t>Model.Compile</a:t>
            </a:r>
            <a:r>
              <a:rPr lang="en-US" sz="3300" b="1" dirty="0"/>
              <a:t>!</a:t>
            </a:r>
          </a:p>
        </p:txBody>
      </p:sp>
      <p:pic>
        <p:nvPicPr>
          <p:cNvPr id="6" name="Picture 5">
            <a:extLst>
              <a:ext uri="{FF2B5EF4-FFF2-40B4-BE49-F238E27FC236}">
                <a16:creationId xmlns:a16="http://schemas.microsoft.com/office/drawing/2014/main" id="{6F5C9421-2779-41EF-814E-DB5E65362438}"/>
              </a:ext>
            </a:extLst>
          </p:cNvPr>
          <p:cNvPicPr>
            <a:picLocks noChangeAspect="1"/>
          </p:cNvPicPr>
          <p:nvPr/>
        </p:nvPicPr>
        <p:blipFill>
          <a:blip r:embed="rId2"/>
          <a:stretch>
            <a:fillRect/>
          </a:stretch>
        </p:blipFill>
        <p:spPr>
          <a:xfrm>
            <a:off x="5458984" y="2822881"/>
            <a:ext cx="5928344" cy="1274593"/>
          </a:xfrm>
          <a:prstGeom prst="rect">
            <a:avLst/>
          </a:prstGeom>
          <a:noFill/>
        </p:spPr>
      </p:pic>
      <p:sp>
        <p:nvSpPr>
          <p:cNvPr id="10" name="Content Placeholder 2">
            <a:extLst>
              <a:ext uri="{FF2B5EF4-FFF2-40B4-BE49-F238E27FC236}">
                <a16:creationId xmlns:a16="http://schemas.microsoft.com/office/drawing/2014/main" id="{68B8947E-1BB1-4E93-9E6B-9BF55ECB919D}"/>
              </a:ext>
            </a:extLst>
          </p:cNvPr>
          <p:cNvSpPr>
            <a:spLocks noGrp="1"/>
          </p:cNvSpPr>
          <p:nvPr>
            <p:ph type="body" sz="half" idx="2"/>
          </p:nvPr>
        </p:nvSpPr>
        <p:spPr>
          <a:xfrm>
            <a:off x="643465" y="3043050"/>
            <a:ext cx="3517567" cy="3064505"/>
          </a:xfrm>
        </p:spPr>
        <p:txBody>
          <a:bodyPr>
            <a:normAutofit/>
          </a:bodyPr>
          <a:lstStyle/>
          <a:p>
            <a:pPr>
              <a:buFont typeface="Wingdings" panose="05000000000000000000" pitchFamily="2" charset="2"/>
              <a:buChar char="§"/>
            </a:pPr>
            <a:r>
              <a:rPr lang="en-US" b="1" dirty="0"/>
              <a:t>Adam </a:t>
            </a:r>
            <a:r>
              <a:rPr lang="en-US" dirty="0"/>
              <a:t>changes the gradient in an adaptive fashion.</a:t>
            </a:r>
          </a:p>
          <a:p>
            <a:pPr>
              <a:buFont typeface="Wingdings" panose="05000000000000000000" pitchFamily="2" charset="2"/>
              <a:buChar char="§"/>
            </a:pPr>
            <a:r>
              <a:rPr lang="en-US" b="1" dirty="0"/>
              <a:t>Spare Categorical </a:t>
            </a:r>
            <a:r>
              <a:rPr lang="en-US" b="1" dirty="0" err="1"/>
              <a:t>CrossEntropy</a:t>
            </a:r>
            <a:r>
              <a:rPr lang="en-US" b="1" dirty="0"/>
              <a:t> </a:t>
            </a:r>
            <a:r>
              <a:rPr lang="en-US" dirty="0"/>
              <a:t>is used because we have encoded class labels as normal integers.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01834825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492</Words>
  <Application>Microsoft Office PowerPoint</Application>
  <PresentationFormat>Widescreen</PresentationFormat>
  <Paragraphs>57</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Bookman Old Style</vt:lpstr>
      <vt:lpstr>Calibri</vt:lpstr>
      <vt:lpstr>Franklin Gothic Book</vt:lpstr>
      <vt:lpstr>Times New Roman</vt:lpstr>
      <vt:lpstr>Wingdings</vt:lpstr>
      <vt:lpstr>1_RetrospectVTI</vt:lpstr>
      <vt:lpstr>IMAGE CLASSIFICATION ON CIFAR-10</vt:lpstr>
      <vt:lpstr>CIFAR-10 DATASET</vt:lpstr>
      <vt:lpstr>PowerPoint Presentation</vt:lpstr>
      <vt:lpstr>PowerPoint Presentation</vt:lpstr>
      <vt:lpstr>PowerPoint Presentation</vt:lpstr>
      <vt:lpstr>Batch Normalization </vt:lpstr>
      <vt:lpstr>PowerPoint Presentation</vt:lpstr>
      <vt:lpstr>DENSE NEURAL NETWORK </vt:lpstr>
      <vt:lpstr>Model.Compile!</vt:lpstr>
      <vt:lpstr>EARLY STOPPING </vt:lpstr>
      <vt:lpstr>PowerPoint Presentation</vt:lpstr>
      <vt:lpstr>Let’s Improve our model</vt:lpstr>
      <vt:lpstr>PowerPoint Presentation</vt:lpstr>
      <vt:lpstr>PowerPoint Presentation</vt:lpstr>
      <vt:lpstr>PowerPoint Presentation</vt:lpstr>
      <vt:lpstr>CONFUSION MATRIX</vt:lpstr>
      <vt:lpstr>Classification Report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2020-05-04T00:37:57Z</dcterms:created>
  <dcterms:modified xsi:type="dcterms:W3CDTF">2020-05-04T01:06:39Z</dcterms:modified>
</cp:coreProperties>
</file>